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8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46FA3E-9B2F-8147-B103-3D13C0778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 Changing Landscape: “Facilitation” of Foreign Investments for Sustainable Development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53074BC-8CC4-004A-A0CD-3142DA8AD3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Domenico Pauciulo</a:t>
            </a:r>
          </a:p>
          <a:p>
            <a:r>
              <a:rPr lang="it-IT" dirty="0"/>
              <a:t>9.11.2023</a:t>
            </a:r>
          </a:p>
        </p:txBody>
      </p:sp>
    </p:spTree>
    <p:extLst>
      <p:ext uri="{BB962C8B-B14F-4D97-AF65-F5344CB8AC3E}">
        <p14:creationId xmlns:p14="http://schemas.microsoft.com/office/powerpoint/2010/main" val="378846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51D42C-90B8-264B-A360-94E58954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New trends in </a:t>
            </a:r>
            <a:r>
              <a:rPr lang="it-IT" dirty="0" err="1"/>
              <a:t>investment</a:t>
            </a:r>
            <a:r>
              <a:rPr lang="it-IT" dirty="0"/>
              <a:t> </a:t>
            </a:r>
            <a:r>
              <a:rPr lang="it-IT" dirty="0" err="1"/>
              <a:t>agreements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4411D-3089-374C-B489-DC2B1B10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7276" y="115746"/>
            <a:ext cx="7442522" cy="6742253"/>
          </a:xfrm>
        </p:spPr>
        <p:txBody>
          <a:bodyPr>
            <a:normAutofit/>
          </a:bodyPr>
          <a:lstStyle/>
          <a:p>
            <a:r>
              <a:rPr lang="en-GB" b="1" dirty="0"/>
              <a:t>BITs:  lack of provisions on sustainable development issues (e.g. environmental and climate protection; human rights)</a:t>
            </a:r>
          </a:p>
          <a:p>
            <a:pPr lvl="1"/>
            <a:r>
              <a:rPr lang="en-GB" b="1" dirty="0"/>
              <a:t>ISDS backlash</a:t>
            </a:r>
          </a:p>
          <a:p>
            <a:pPr lvl="1"/>
            <a:endParaRPr lang="en-GB" b="1" dirty="0"/>
          </a:p>
          <a:p>
            <a:r>
              <a:rPr lang="en-GB" b="1" dirty="0"/>
              <a:t>New generations of IIAs: promoting sustainable development</a:t>
            </a:r>
          </a:p>
          <a:p>
            <a:pPr lvl="1"/>
            <a:r>
              <a:rPr lang="en-GB" b="1" dirty="0"/>
              <a:t>CSR «obligations» for investors</a:t>
            </a:r>
          </a:p>
          <a:p>
            <a:pPr lvl="1"/>
            <a:r>
              <a:rPr lang="en-GB" b="1" dirty="0"/>
              <a:t>Limit: hortatory language</a:t>
            </a:r>
          </a:p>
          <a:p>
            <a:pPr lvl="1"/>
            <a:endParaRPr lang="en-GB" b="1" dirty="0"/>
          </a:p>
          <a:p>
            <a:r>
              <a:rPr lang="en-GB" b="1" dirty="0"/>
              <a:t>Investment facilitation</a:t>
            </a:r>
          </a:p>
          <a:p>
            <a:pPr lvl="1"/>
            <a:r>
              <a:rPr lang="en-GB" b="1" dirty="0"/>
              <a:t>«set of policies and actions designed to make it easier for investors to establish and expand their investments and to conduct their daily business in the host state» (UNCTAD)</a:t>
            </a:r>
          </a:p>
          <a:p>
            <a:pPr lvl="1"/>
            <a:r>
              <a:rPr lang="en-GB" b="1" dirty="0"/>
              <a:t>Examples:</a:t>
            </a:r>
          </a:p>
          <a:p>
            <a:pPr lvl="2"/>
            <a:r>
              <a:rPr lang="en-GB" b="1" dirty="0"/>
              <a:t>Brazilian CFIA</a:t>
            </a:r>
          </a:p>
          <a:p>
            <a:pPr lvl="2"/>
            <a:r>
              <a:rPr lang="en-GB" b="1" dirty="0"/>
              <a:t>EU-Angola SIFA</a:t>
            </a:r>
          </a:p>
          <a:p>
            <a:pPr lvl="2"/>
            <a:r>
              <a:rPr lang="en-GB" b="1" dirty="0"/>
              <a:t>Protocols on Investment (Mercosur; African Continental FTA)</a:t>
            </a:r>
          </a:p>
          <a:p>
            <a:pPr lvl="2"/>
            <a:r>
              <a:rPr lang="en-GB" b="1" dirty="0" err="1"/>
              <a:t>Asean</a:t>
            </a:r>
            <a:r>
              <a:rPr lang="en-GB" b="1" dirty="0"/>
              <a:t> </a:t>
            </a:r>
            <a:r>
              <a:rPr lang="en-GB" b="1" dirty="0" err="1"/>
              <a:t>Inv</a:t>
            </a:r>
            <a:r>
              <a:rPr lang="en-GB" b="1" dirty="0"/>
              <a:t> Facilitation Framework; RCEP</a:t>
            </a:r>
          </a:p>
          <a:p>
            <a:pPr lvl="2"/>
            <a:r>
              <a:rPr lang="en-GB" b="1" dirty="0"/>
              <a:t>Australia-Singapore Green Economy Agreement</a:t>
            </a:r>
          </a:p>
        </p:txBody>
      </p:sp>
    </p:spTree>
    <p:extLst>
      <p:ext uri="{BB962C8B-B14F-4D97-AF65-F5344CB8AC3E}">
        <p14:creationId xmlns:p14="http://schemas.microsoft.com/office/powerpoint/2010/main" val="75157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51D42C-90B8-264B-A360-94E58954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Rules</a:t>
            </a:r>
            <a:r>
              <a:rPr lang="it-IT" dirty="0"/>
              <a:t> on </a:t>
            </a:r>
            <a:r>
              <a:rPr lang="it-IT" dirty="0" err="1"/>
              <a:t>facilitation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4411D-3089-374C-B489-DC2B1B10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7276" y="115746"/>
            <a:ext cx="7442522" cy="6742253"/>
          </a:xfrm>
        </p:spPr>
        <p:txBody>
          <a:bodyPr>
            <a:normAutofit/>
          </a:bodyPr>
          <a:lstStyle/>
          <a:p>
            <a:r>
              <a:rPr lang="en-GB" sz="1600" b="1" dirty="0"/>
              <a:t>TRANSPARENCY COMMITMENTS</a:t>
            </a:r>
          </a:p>
          <a:p>
            <a:pPr lvl="2"/>
            <a:r>
              <a:rPr lang="en-GB" sz="1600" b="1" dirty="0"/>
              <a:t>Publications requirements -  art.8.2 Brazil-Mexico CFIA)</a:t>
            </a:r>
          </a:p>
          <a:p>
            <a:pPr lvl="2"/>
            <a:r>
              <a:rPr lang="en-GB" sz="1600" b="1" dirty="0"/>
              <a:t>Streamlining of administrative procedures and digitalization  - art. 13 to 19 SIFA)</a:t>
            </a:r>
          </a:p>
          <a:p>
            <a:pPr lvl="2"/>
            <a:r>
              <a:rPr lang="en-GB" sz="1600" b="1" dirty="0"/>
              <a:t>Regulatory coherence</a:t>
            </a:r>
          </a:p>
          <a:p>
            <a:pPr lvl="2"/>
            <a:r>
              <a:rPr lang="en-GB" sz="1600" b="1" dirty="0"/>
              <a:t>Entry and stay of key personnel (40% of IIAs)</a:t>
            </a:r>
          </a:p>
          <a:p>
            <a:pPr lvl="2"/>
            <a:endParaRPr lang="en-GB" sz="1600" b="1" dirty="0"/>
          </a:p>
          <a:p>
            <a:r>
              <a:rPr lang="en-GB" sz="1600" b="1" dirty="0"/>
              <a:t>STAKEHOLDERS ENGAGEMENT</a:t>
            </a:r>
          </a:p>
          <a:p>
            <a:pPr lvl="2"/>
            <a:r>
              <a:rPr lang="en-GB" sz="1600" b="1" dirty="0"/>
              <a:t>Right to be heard or open consultation (EU-NZ)</a:t>
            </a:r>
          </a:p>
          <a:p>
            <a:pPr lvl="2"/>
            <a:r>
              <a:rPr lang="en-GB" sz="1600" b="1" dirty="0"/>
              <a:t>National focal points (Intra-Mercosur Protocol, Brazil CFIAs)</a:t>
            </a:r>
          </a:p>
          <a:p>
            <a:pPr lvl="2"/>
            <a:r>
              <a:rPr lang="en-GB" sz="1600" b="1" dirty="0"/>
              <a:t>Civil society </a:t>
            </a:r>
            <a:r>
              <a:rPr lang="en-GB" sz="1600" b="1" dirty="0" err="1"/>
              <a:t>engagemen</a:t>
            </a:r>
            <a:r>
              <a:rPr lang="en-GB" sz="1600" b="1" dirty="0"/>
              <a:t> (SIFA)</a:t>
            </a:r>
          </a:p>
          <a:p>
            <a:pPr lvl="2"/>
            <a:endParaRPr lang="en-GB" sz="1600" b="1" dirty="0"/>
          </a:p>
          <a:p>
            <a:r>
              <a:rPr lang="en-GB" sz="1600" b="1" dirty="0"/>
              <a:t>INSTITUTIONAL FRAMEWORK</a:t>
            </a:r>
          </a:p>
          <a:p>
            <a:pPr lvl="2"/>
            <a:r>
              <a:rPr lang="en-GB" sz="1600" b="1" dirty="0"/>
              <a:t>Platforms for cooperation and technical assistance</a:t>
            </a:r>
          </a:p>
          <a:p>
            <a:pPr lvl="2"/>
            <a:r>
              <a:rPr lang="en-GB" sz="1600" b="1" dirty="0"/>
              <a:t>Cooperation between </a:t>
            </a:r>
            <a:r>
              <a:rPr lang="en-GB" sz="1600" b="1" dirty="0" err="1"/>
              <a:t>Inv</a:t>
            </a:r>
            <a:r>
              <a:rPr lang="en-GB" sz="1600" b="1" dirty="0"/>
              <a:t> Promotion Agencies </a:t>
            </a:r>
          </a:p>
          <a:p>
            <a:pPr lvl="2"/>
            <a:r>
              <a:rPr lang="en-GB" sz="1600" b="1" dirty="0"/>
              <a:t>Joint programmes (GEA)</a:t>
            </a:r>
          </a:p>
          <a:p>
            <a:pPr lvl="2"/>
            <a:r>
              <a:rPr lang="en-GB" sz="1600" b="1" dirty="0"/>
              <a:t>Dispute settlement avoidance and prevention (and no ISDS!)</a:t>
            </a:r>
          </a:p>
          <a:p>
            <a:pPr marL="914400" lvl="2" indent="0">
              <a:buNone/>
            </a:pPr>
            <a:endParaRPr lang="en-GB" sz="1600" b="1" dirty="0"/>
          </a:p>
          <a:p>
            <a:pPr marL="914400" lvl="2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0472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51D42C-90B8-264B-A360-94E58954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 rules on sustainable development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4411D-3089-374C-B489-DC2B1B10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7276" y="115746"/>
            <a:ext cx="7442522" cy="6742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1600" b="1" dirty="0"/>
          </a:p>
          <a:p>
            <a:r>
              <a:rPr lang="en-AU" sz="1600" b="1" dirty="0"/>
              <a:t>Scope of the Agreement: limited to investments that contribute to sustainable development (Protocol </a:t>
            </a:r>
            <a:r>
              <a:rPr lang="en-AU" sz="1600" b="1" dirty="0" err="1"/>
              <a:t>AfCTA</a:t>
            </a:r>
            <a:r>
              <a:rPr lang="en-AU" sz="1600" b="1" dirty="0"/>
              <a:t>; Au—Sin GEA)</a:t>
            </a:r>
          </a:p>
          <a:p>
            <a:endParaRPr lang="en-AU" sz="1600" b="1" dirty="0"/>
          </a:p>
          <a:p>
            <a:r>
              <a:rPr lang="en-AU" sz="1600" b="1" dirty="0"/>
              <a:t>Best efforts provisions: commitments to “promote and facilitate trade and investment in environmental goods and services”</a:t>
            </a:r>
          </a:p>
          <a:p>
            <a:endParaRPr lang="en-AU" sz="1600" b="1" dirty="0"/>
          </a:p>
          <a:p>
            <a:r>
              <a:rPr lang="en-AU" sz="1600" b="1" dirty="0"/>
              <a:t>Protection of the “right to regulate”</a:t>
            </a:r>
          </a:p>
          <a:p>
            <a:endParaRPr lang="en-AU" sz="1600" b="1" dirty="0"/>
          </a:p>
          <a:p>
            <a:r>
              <a:rPr lang="en-AU" sz="1600" b="1" dirty="0"/>
              <a:t>Link of the levels of environmental and social protection to international standards</a:t>
            </a:r>
          </a:p>
          <a:p>
            <a:endParaRPr lang="en-AU" sz="1600" b="1" dirty="0"/>
          </a:p>
          <a:p>
            <a:r>
              <a:rPr lang="en-AU" sz="1600" b="1" dirty="0"/>
              <a:t>CSR obligations for investors (Dem Rep Congo-Rwanda BIT)</a:t>
            </a:r>
          </a:p>
          <a:p>
            <a:endParaRPr lang="en-AU" sz="1600" b="1" dirty="0"/>
          </a:p>
          <a:p>
            <a:r>
              <a:rPr lang="en-AU" sz="1600" b="1" dirty="0"/>
              <a:t>Access to development finance (Kenya-UK EPA)</a:t>
            </a:r>
          </a:p>
          <a:p>
            <a:endParaRPr lang="en-AU" sz="1600" b="1" dirty="0"/>
          </a:p>
          <a:p>
            <a:pPr marL="0" indent="0">
              <a:buNone/>
            </a:pPr>
            <a:endParaRPr lang="en-GB" sz="1600" b="1" dirty="0"/>
          </a:p>
          <a:p>
            <a:pPr marL="914400" lvl="2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7172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51D42C-90B8-264B-A360-94E58954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Investment facilitation as the way forward?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34411D-3089-374C-B489-DC2B1B103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7276" y="115746"/>
            <a:ext cx="7442522" cy="67422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b="1" dirty="0"/>
          </a:p>
          <a:p>
            <a:r>
              <a:rPr lang="en-AU" sz="2000" b="1" dirty="0"/>
              <a:t>Global strategy (G20; UNCTAD; OECD in addition to bilateral and regional examples)</a:t>
            </a:r>
          </a:p>
          <a:p>
            <a:endParaRPr lang="en-AU" sz="2000" b="1" dirty="0"/>
          </a:p>
          <a:p>
            <a:r>
              <a:rPr lang="en-AU" sz="2000" b="1" dirty="0"/>
              <a:t>Revive multilateralism </a:t>
            </a:r>
          </a:p>
          <a:p>
            <a:pPr lvl="1"/>
            <a:r>
              <a:rPr lang="en-AU" sz="2000" b="1" dirty="0"/>
              <a:t>EU Global Gateway Strategy</a:t>
            </a:r>
          </a:p>
          <a:p>
            <a:pPr lvl="1"/>
            <a:r>
              <a:rPr lang="en-AU" sz="2000" b="1" dirty="0"/>
              <a:t>WTO Investment Facilitation for Development</a:t>
            </a:r>
          </a:p>
          <a:p>
            <a:pPr lvl="1"/>
            <a:endParaRPr lang="en-AU" sz="2000" b="1" dirty="0"/>
          </a:p>
          <a:p>
            <a:pPr marL="0" indent="0">
              <a:buNone/>
            </a:pPr>
            <a:endParaRPr lang="en-AU" sz="2000" b="1" dirty="0"/>
          </a:p>
          <a:p>
            <a:r>
              <a:rPr lang="en-AU" sz="2000" b="1" dirty="0"/>
              <a:t>Conclusion: still too modest commitments in advancing investment for sustainable development</a:t>
            </a:r>
            <a:endParaRPr lang="en-GB" sz="2000" b="1" dirty="0"/>
          </a:p>
          <a:p>
            <a:pPr marL="0" indent="0">
              <a:buNone/>
            </a:pP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568742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BE3B2-0FCA-0543-ADBF-C9D24373B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Thank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!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8CED30-8F38-D946-9E8F-575E633F02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Domenico Pauciulo</a:t>
            </a:r>
          </a:p>
        </p:txBody>
      </p:sp>
    </p:spTree>
    <p:extLst>
      <p:ext uri="{BB962C8B-B14F-4D97-AF65-F5344CB8AC3E}">
        <p14:creationId xmlns:p14="http://schemas.microsoft.com/office/powerpoint/2010/main" val="1314256672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Atlante</Template>
  <TotalTime>179</TotalTime>
  <Words>357</Words>
  <Application>Microsoft Macintosh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Atlante</vt:lpstr>
      <vt:lpstr>A Changing Landscape: “Facilitation” of Foreign Investments for Sustainable Development</vt:lpstr>
      <vt:lpstr>New trends in investment agreements</vt:lpstr>
      <vt:lpstr>Rules on facilitation</vt:lpstr>
      <vt:lpstr>Specific rules on sustainable development</vt:lpstr>
      <vt:lpstr>Investment facilitation as the way forward?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Domenico Pauciulo</dc:creator>
  <cp:lastModifiedBy>Domenico Pauciulo</cp:lastModifiedBy>
  <cp:revision>8</cp:revision>
  <dcterms:created xsi:type="dcterms:W3CDTF">2023-11-02T14:36:47Z</dcterms:created>
  <dcterms:modified xsi:type="dcterms:W3CDTF">2023-11-07T08:57:07Z</dcterms:modified>
</cp:coreProperties>
</file>